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-67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6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4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17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7478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62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12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69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5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0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4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9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3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E7E6560-092F-434F-A303-A2E4AC7ECAE9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0A02393-E26F-4FE6-BBA9-00C45FB5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7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2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2366" y="-331305"/>
            <a:ext cx="9144000" cy="2387600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romanUcPeriod" startAt="2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송전 실무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50018" y="3978995"/>
            <a:ext cx="2769704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Bernard MT Condensed" panose="02050806060905020404" pitchFamily="18" charset="0"/>
              </a:rPr>
              <a:t>1</a:t>
            </a:r>
            <a:r>
              <a:rPr lang="ko-KR" altLang="en-US" sz="4000" b="1" dirty="0">
                <a:latin typeface="Bernard MT Condensed" panose="02050806060905020404" pitchFamily="18" charset="0"/>
              </a:rPr>
              <a:t>조</a:t>
            </a:r>
            <a:endParaRPr lang="en-US" altLang="ko-KR" sz="4000" b="1" dirty="0">
              <a:latin typeface="Bernard MT Condensed" panose="02050806060905020404" pitchFamily="18" charset="0"/>
            </a:endParaRPr>
          </a:p>
          <a:p>
            <a:r>
              <a:rPr lang="en-US" altLang="ko-KR" sz="3000" dirty="0">
                <a:latin typeface="Bernard MT Condensed" panose="02050806060905020404" pitchFamily="18" charset="0"/>
              </a:rPr>
              <a:t>31507 </a:t>
            </a:r>
            <a:r>
              <a:rPr lang="ko-KR" altLang="en-US" sz="3000" dirty="0" err="1">
                <a:latin typeface="Bernard MT Condensed" panose="02050806060905020404" pitchFamily="18" charset="0"/>
              </a:rPr>
              <a:t>송도헌</a:t>
            </a:r>
            <a:endParaRPr lang="en-US" altLang="ko-KR" sz="3000" dirty="0">
              <a:latin typeface="Bernard MT Condensed" panose="02050806060905020404" pitchFamily="18" charset="0"/>
            </a:endParaRPr>
          </a:p>
          <a:p>
            <a:r>
              <a:rPr lang="en-US" altLang="ko-KR" sz="3000" dirty="0">
                <a:latin typeface="Bernard MT Condensed" panose="02050806060905020404" pitchFamily="18" charset="0"/>
              </a:rPr>
              <a:t>31518 </a:t>
            </a:r>
            <a:r>
              <a:rPr lang="ko-KR" altLang="en-US" sz="3000" dirty="0" err="1">
                <a:latin typeface="Bernard MT Condensed" panose="02050806060905020404" pitchFamily="18" charset="0"/>
              </a:rPr>
              <a:t>최선우</a:t>
            </a:r>
            <a:endParaRPr lang="ko-KR" altLang="en-US" sz="3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14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지중 케이블의 도입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대도시 지역에 용지가 부족하여 송전 선로를 추가로 설치하기 곤란한 지역이나 문화재 등 미관을 고려해야 되는 지역에 주로 설치</a:t>
            </a:r>
          </a:p>
        </p:txBody>
      </p:sp>
      <p:pic>
        <p:nvPicPr>
          <p:cNvPr id="5" name="그림 4" descr="하늘, 실외, 시계, 건물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1" y="3420312"/>
            <a:ext cx="4460084" cy="29952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그림 6" descr="건물, 거리, 도로, 실외이(가) 표시된 사진&#10;&#10;매우 높은 신뢰도로 생성된 설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20" y="3420312"/>
            <a:ext cx="4478880" cy="29952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82421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개체, 물건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394492"/>
            <a:ext cx="6909479" cy="485390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지중 케이블의 구조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도체 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절연체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  </a:t>
            </a:r>
            <a:r>
              <a:rPr lang="ko-KR" altLang="en-US" dirty="0"/>
              <a:t>케이블의 금속 시스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  </a:t>
            </a:r>
            <a:r>
              <a:rPr lang="ko-KR" altLang="en-US" dirty="0" err="1"/>
              <a:t>보호층</a:t>
            </a:r>
            <a:r>
              <a:rPr lang="ko-KR" altLang="en-US" dirty="0"/>
              <a:t> 재료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7" name="연결선: 꺾임 6"/>
          <p:cNvCxnSpPr>
            <a:cxnSpLocks/>
          </p:cNvCxnSpPr>
          <p:nvPr/>
        </p:nvCxnSpPr>
        <p:spPr>
          <a:xfrm rot="5400000">
            <a:off x="5910470" y="2729948"/>
            <a:ext cx="2107096" cy="1736035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/>
          <p:cNvCxnSpPr>
            <a:cxnSpLocks/>
          </p:cNvCxnSpPr>
          <p:nvPr/>
        </p:nvCxnSpPr>
        <p:spPr>
          <a:xfrm rot="10800000">
            <a:off x="2756454" y="2367094"/>
            <a:ext cx="5287616" cy="1061906"/>
          </a:xfrm>
          <a:prstGeom prst="bentConnector3">
            <a:avLst>
              <a:gd name="adj1" fmla="val 70802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 flipH="1" flipV="1">
            <a:off x="5317068" y="4121426"/>
            <a:ext cx="2700497" cy="5300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cxnSpLocks/>
          </p:cNvCxnSpPr>
          <p:nvPr/>
        </p:nvCxnSpPr>
        <p:spPr>
          <a:xfrm rot="10800000">
            <a:off x="3207026" y="3821446"/>
            <a:ext cx="4837044" cy="1638450"/>
          </a:xfrm>
          <a:prstGeom prst="bentConnector3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61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물건이(가) 표시된 사진&#10;&#10;높은 신뢰도로 생성된 설명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9" b="-2"/>
          <a:stretch/>
        </p:blipFill>
        <p:spPr>
          <a:xfrm>
            <a:off x="8157368" y="43861"/>
            <a:ext cx="4034626" cy="34289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 r="4" b="4"/>
          <a:stretch/>
        </p:blipFill>
        <p:spPr>
          <a:xfrm>
            <a:off x="8157371" y="3429000"/>
            <a:ext cx="4034629" cy="3429000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57371" y="3433232"/>
            <a:ext cx="399529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ko-KR" altLang="en-US" dirty="0"/>
              <a:t>절연 케이블의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913775" y="2451498"/>
            <a:ext cx="6672887" cy="3424107"/>
          </a:xfrm>
        </p:spPr>
        <p:txBody>
          <a:bodyPr>
            <a:normAutofit/>
          </a:bodyPr>
          <a:lstStyle/>
          <a:p>
            <a:r>
              <a:rPr lang="en-US" altLang="ko-KR"/>
              <a:t>Of </a:t>
            </a:r>
            <a:r>
              <a:rPr lang="ko-KR" altLang="en-US"/>
              <a:t>케이블</a:t>
            </a:r>
            <a:endParaRPr lang="en-US" altLang="ko-KR"/>
          </a:p>
          <a:p>
            <a:pPr marL="0" indent="0">
              <a:buNone/>
            </a:pPr>
            <a:r>
              <a:rPr lang="ko-KR" altLang="en-US" dirty="0"/>
              <a:t>케이블 내부에 기름이 있으며 절연유에 의해 절연 유지</a:t>
            </a:r>
            <a:endParaRPr lang="en-US" altLang="ko-KR" dirty="0"/>
          </a:p>
          <a:p>
            <a:endParaRPr lang="en-US" altLang="ko-KR"/>
          </a:p>
          <a:p>
            <a:r>
              <a:rPr lang="en-US" altLang="ko-KR" err="1"/>
              <a:t>Xlpe</a:t>
            </a:r>
            <a:r>
              <a:rPr lang="en-US" altLang="ko-KR"/>
              <a:t> </a:t>
            </a:r>
            <a:r>
              <a:rPr lang="ko-KR" altLang="en-US"/>
              <a:t>케이블</a:t>
            </a:r>
            <a:endParaRPr lang="en-US" altLang="ko-KR"/>
          </a:p>
          <a:p>
            <a:pPr marL="0" indent="0">
              <a:buNone/>
            </a:pPr>
            <a:r>
              <a:rPr lang="ko-KR" altLang="en-US" dirty="0"/>
              <a:t>폴리 </a:t>
            </a:r>
            <a:r>
              <a:rPr lang="ko-KR" altLang="en-US" dirty="0" err="1"/>
              <a:t>에틀렌을</a:t>
            </a:r>
            <a:r>
              <a:rPr lang="ko-KR" altLang="en-US" dirty="0"/>
              <a:t> 가교 </a:t>
            </a:r>
            <a:r>
              <a:rPr lang="ko-KR" altLang="en-US" dirty="0" err="1"/>
              <a:t>시킨것으로</a:t>
            </a:r>
            <a:r>
              <a:rPr lang="ko-KR" altLang="en-US" dirty="0"/>
              <a:t> 절연체로 사용하고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cxnSpLocks/>
            <a:endCxn id="5" idx="1"/>
          </p:cNvCxnSpPr>
          <p:nvPr/>
        </p:nvCxnSpPr>
        <p:spPr>
          <a:xfrm flipV="1">
            <a:off x="7262185" y="1758356"/>
            <a:ext cx="895183" cy="14450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  <a:endCxn id="7" idx="1"/>
          </p:cNvCxnSpPr>
          <p:nvPr/>
        </p:nvCxnSpPr>
        <p:spPr>
          <a:xfrm>
            <a:off x="7434470" y="4698599"/>
            <a:ext cx="722901" cy="4449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92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38" y="0"/>
            <a:ext cx="12331138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205" y="2250369"/>
            <a:ext cx="10364451" cy="1596177"/>
          </a:xfrm>
        </p:spPr>
        <p:txBody>
          <a:bodyPr>
            <a:normAutofit/>
          </a:bodyPr>
          <a:lstStyle/>
          <a:p>
            <a:r>
              <a:rPr lang="ko-KR" altLang="en-US" sz="9000" b="1" dirty="0"/>
              <a:t>끝</a:t>
            </a:r>
            <a:r>
              <a:rPr lang="en-US" altLang="ko-KR" sz="9000" b="1" dirty="0"/>
              <a:t>!!</a:t>
            </a:r>
            <a:endParaRPr lang="ko-KR" altLang="en-US" sz="9000" b="1" dirty="0"/>
          </a:p>
        </p:txBody>
      </p:sp>
    </p:spTree>
    <p:extLst>
      <p:ext uri="{BB962C8B-B14F-4D97-AF65-F5344CB8AC3E}">
        <p14:creationId xmlns:p14="http://schemas.microsoft.com/office/powerpoint/2010/main" val="26914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62625" y="973165"/>
            <a:ext cx="10515600" cy="4826966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송전 시스템이란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??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Bernard MT Condensed" panose="02050806060905020404" pitchFamily="18" charset="0"/>
              </a:rPr>
              <a:t>송전 시스템의 종류</a:t>
            </a:r>
            <a:endParaRPr lang="en-US" altLang="ko-KR" sz="4000" b="1" dirty="0">
              <a:solidFill>
                <a:schemeClr val="accent6">
                  <a:lumMod val="75000"/>
                </a:schemeClr>
              </a:solidFill>
              <a:latin typeface="Bernard MT Condensed" panose="02050806060905020404" pitchFamily="18" charset="0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가공 송전 시스템</a:t>
            </a:r>
            <a:endParaRPr lang="en-US" altLang="ko-KR" sz="3600" b="1" dirty="0">
              <a:solidFill>
                <a:schemeClr val="accent2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  <a:p>
            <a:pPr marL="1428750" lvl="2" indent="-514350">
              <a:buFont typeface="+mj-lt"/>
              <a:buAutoNum type="alphaLcPeriod"/>
            </a:pPr>
            <a:r>
              <a:rPr lang="ko-KR" altLang="en-US" sz="3200" b="1" dirty="0" err="1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지지물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Bernard MT Condensed" panose="02050806060905020404" pitchFamily="18" charset="0"/>
            </a:endParaRPr>
          </a:p>
          <a:p>
            <a:pPr marL="1428750" lvl="2" indent="-514350">
              <a:buFont typeface="+mj-lt"/>
              <a:buAutoNum type="alphaLcPeriod"/>
            </a:pP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전력선과 가공지선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Bernard MT Condensed" panose="02050806060905020404" pitchFamily="18" charset="0"/>
            </a:endParaRPr>
          </a:p>
          <a:p>
            <a:pPr marL="1428750" lvl="2" indent="-514350">
              <a:buFont typeface="+mj-lt"/>
              <a:buAutoNum type="alphaLcPeriod"/>
            </a:pP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latin typeface="Bernard MT Condensed" panose="02050806060905020404" pitchFamily="18" charset="0"/>
              </a:rPr>
              <a:t>애자장치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Bernard MT Condensed" panose="02050806060905020404" pitchFamily="18" charset="0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지중 송전 시스템</a:t>
            </a:r>
            <a:endParaRPr lang="en-US" altLang="ko-KR" sz="3600" b="1" dirty="0">
              <a:solidFill>
                <a:schemeClr val="accent2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ko-KR" altLang="en-US" sz="4000" b="1" dirty="0">
                <a:latin typeface="Bernard MT Condensed" panose="02050806060905020404" pitchFamily="18" charset="0"/>
              </a:rPr>
              <a:t>마무리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6" y="1195763"/>
            <a:ext cx="2302663" cy="14818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89" y="2900201"/>
            <a:ext cx="2822981" cy="2099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18" y="4683069"/>
            <a:ext cx="3805058" cy="14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06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송전 시스템이란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240030" y="1772616"/>
            <a:ext cx="11951970" cy="851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발전소에서 생산된 전력을 수요지까지 안정적으로 수송하는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2732362"/>
            <a:ext cx="6642732" cy="3762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28ABE1"/>
              </a:clrFrom>
              <a:clrTo>
                <a:srgbClr val="28AB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93" y="3110018"/>
            <a:ext cx="4814920" cy="30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9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30712" y="498530"/>
            <a:ext cx="10364451" cy="159617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송전시스템의 종류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53737" y="3877123"/>
            <a:ext cx="3260035" cy="2849217"/>
            <a:chOff x="7209182" y="2888974"/>
            <a:chExt cx="3260035" cy="2849217"/>
          </a:xfrm>
        </p:grpSpPr>
        <p:sp>
          <p:nvSpPr>
            <p:cNvPr id="5" name="사각형: 둥근 모서리 4"/>
            <p:cNvSpPr/>
            <p:nvPr/>
          </p:nvSpPr>
          <p:spPr>
            <a:xfrm>
              <a:off x="7209182" y="3246782"/>
              <a:ext cx="3260035" cy="24914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XLPE </a:t>
              </a:r>
              <a:r>
                <a:rPr lang="ko-KR" altLang="en-US" sz="2000" dirty="0"/>
                <a:t>등 지중 케이블을 이용하여 송전</a:t>
              </a:r>
            </a:p>
          </p:txBody>
        </p:sp>
        <p:sp>
          <p:nvSpPr>
            <p:cNvPr id="4" name="사각형: 둥근 모서리 3"/>
            <p:cNvSpPr/>
            <p:nvPr/>
          </p:nvSpPr>
          <p:spPr>
            <a:xfrm>
              <a:off x="7606748" y="2888974"/>
              <a:ext cx="2464904" cy="71561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지중 송전 시스템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553736" y="849002"/>
            <a:ext cx="3260035" cy="2849217"/>
            <a:chOff x="7209182" y="2888974"/>
            <a:chExt cx="3260035" cy="2849217"/>
          </a:xfrm>
        </p:grpSpPr>
        <p:sp>
          <p:nvSpPr>
            <p:cNvPr id="8" name="사각형: 둥근 모서리 7"/>
            <p:cNvSpPr/>
            <p:nvPr/>
          </p:nvSpPr>
          <p:spPr>
            <a:xfrm>
              <a:off x="7209182" y="3246782"/>
              <a:ext cx="3260035" cy="249140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송전 철탑을 이용하여 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송전</a:t>
              </a:r>
            </a:p>
          </p:txBody>
        </p:sp>
        <p:sp>
          <p:nvSpPr>
            <p:cNvPr id="9" name="사각형: 둥근 모서리 8"/>
            <p:cNvSpPr/>
            <p:nvPr/>
          </p:nvSpPr>
          <p:spPr>
            <a:xfrm>
              <a:off x="7606748" y="2888974"/>
              <a:ext cx="2464904" cy="71561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가공 송전 시스템</a:t>
              </a:r>
              <a:endParaRPr lang="en-US" altLang="ko-KR" dirty="0"/>
            </a:p>
          </p:txBody>
        </p:sp>
      </p:grpSp>
      <p:sp>
        <p:nvSpPr>
          <p:cNvPr id="12" name="타원 11"/>
          <p:cNvSpPr/>
          <p:nvPr/>
        </p:nvSpPr>
        <p:spPr>
          <a:xfrm>
            <a:off x="1166191" y="2697679"/>
            <a:ext cx="3922643" cy="235888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</a:rPr>
              <a:t>송전시스템</a:t>
            </a:r>
          </a:p>
        </p:txBody>
      </p:sp>
      <p:cxnSp>
        <p:nvCxnSpPr>
          <p:cNvPr id="14" name="연결선: 꺾임 13"/>
          <p:cNvCxnSpPr>
            <a:cxnSpLocks/>
            <a:stCxn id="12" idx="6"/>
            <a:endCxn id="8" idx="1"/>
          </p:cNvCxnSpPr>
          <p:nvPr/>
        </p:nvCxnSpPr>
        <p:spPr>
          <a:xfrm flipV="1">
            <a:off x="5088834" y="2452515"/>
            <a:ext cx="2464902" cy="1424608"/>
          </a:xfrm>
          <a:prstGeom prst="bentConnector3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/>
          <p:cNvCxnSpPr>
            <a:cxnSpLocks/>
            <a:stCxn id="12" idx="6"/>
            <a:endCxn id="5" idx="1"/>
          </p:cNvCxnSpPr>
          <p:nvPr/>
        </p:nvCxnSpPr>
        <p:spPr>
          <a:xfrm>
            <a:off x="5088834" y="3877123"/>
            <a:ext cx="2464903" cy="1603513"/>
          </a:xfrm>
          <a:prstGeom prst="bentConnector3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770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5227" y="3125070"/>
            <a:ext cx="3700562" cy="31700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Bernard MT Condensed" panose="02050806060905020404" pitchFamily="18" charset="0"/>
              </a:rPr>
              <a:t>154kv</a:t>
            </a:r>
            <a:r>
              <a:rPr lang="ko-KR" altLang="en-US" sz="4000" dirty="0">
                <a:latin typeface="Bernard MT Condensed" panose="02050806060905020404" pitchFamily="18" charset="0"/>
              </a:rPr>
              <a:t> 이상의 송전 선로 지지물로는 대부분 철탑을 사용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/>
            </a:pPr>
            <a:r>
              <a:rPr lang="ko-KR" altLang="en-US" dirty="0"/>
              <a:t>가공 송전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453303" y="2351549"/>
            <a:ext cx="2558295" cy="83330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ko-KR" altLang="en-US" sz="4000" b="1" dirty="0" err="1"/>
              <a:t>지지물</a:t>
            </a:r>
            <a:endParaRPr lang="ko-KR" altLang="en-US" sz="4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88" y="2631347"/>
            <a:ext cx="1980162" cy="29403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37" y="2421479"/>
            <a:ext cx="2628348" cy="3307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89" y="2214694"/>
            <a:ext cx="2764313" cy="3720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11" y="2059955"/>
            <a:ext cx="2796390" cy="40302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98" y="1854945"/>
            <a:ext cx="3117128" cy="4440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92777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22686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pic>
        <p:nvPicPr>
          <p:cNvPr id="37" name="Picture 3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ko-KR" altLang="en-US" dirty="0"/>
              <a:t>철탑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507912" cy="3881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/>
              <a:t>산형강</a:t>
            </a:r>
            <a:r>
              <a:rPr lang="ko-KR" altLang="en-US" sz="1800" dirty="0"/>
              <a:t> 또는 강관 등으로 된 부재가 여러 개 조립된 구조물이다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345kv </a:t>
            </a:r>
            <a:r>
              <a:rPr lang="ko-KR" altLang="en-US" b="1" dirty="0"/>
              <a:t>이하는 </a:t>
            </a:r>
            <a:r>
              <a:rPr lang="ko-KR" altLang="en-US" sz="3000" b="1" dirty="0" err="1">
                <a:solidFill>
                  <a:schemeClr val="tx2"/>
                </a:solidFill>
              </a:rPr>
              <a:t>산</a:t>
            </a:r>
            <a:r>
              <a:rPr lang="ko-KR" altLang="en-US" sz="3000" b="1" dirty="0" err="1" smtClean="0">
                <a:solidFill>
                  <a:schemeClr val="tx2"/>
                </a:solidFill>
              </a:rPr>
              <a:t>형강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b="1" dirty="0"/>
              <a:t>765kv </a:t>
            </a:r>
            <a:r>
              <a:rPr lang="ko-KR" altLang="en-US" b="1" dirty="0"/>
              <a:t>나 </a:t>
            </a:r>
            <a:r>
              <a:rPr lang="en-US" altLang="ko-KR" b="1" dirty="0"/>
              <a:t>345kv </a:t>
            </a:r>
            <a:r>
              <a:rPr lang="ko-KR" altLang="en-US" b="1" dirty="0"/>
              <a:t>선로와 같은 특수한 개소의 철탑부재</a:t>
            </a:r>
            <a:r>
              <a:rPr lang="ko-KR" altLang="en-US" dirty="0"/>
              <a:t>는 </a:t>
            </a:r>
            <a:r>
              <a:rPr lang="ko-KR" altLang="en-US" sz="3000" b="1" dirty="0">
                <a:solidFill>
                  <a:schemeClr val="tx2"/>
                </a:solidFill>
              </a:rPr>
              <a:t>강관</a:t>
            </a:r>
            <a:endParaRPr lang="en-US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58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0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내용 개체 틀 4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alphaModFix amt="2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1" b="16724"/>
          <a:stretch/>
        </p:blipFill>
        <p:spPr>
          <a:xfrm>
            <a:off x="-3" y="-2"/>
            <a:ext cx="12191980" cy="6857990"/>
          </a:xfrm>
          <a:prstGeom prst="rect">
            <a:avLst/>
          </a:prstGeom>
        </p:spPr>
      </p:pic>
      <p:pic>
        <p:nvPicPr>
          <p:cNvPr id="62" name="Picture 5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1012" y="412890"/>
            <a:ext cx="8689976" cy="9922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dirty="0"/>
              <a:t>전력선과 가공지선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247" y="1818019"/>
            <a:ext cx="11309506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가공 지선은 </a:t>
            </a:r>
            <a:r>
              <a:rPr lang="ko-KR" altLang="en-US" dirty="0"/>
              <a:t>지면에 접지되어 있으며 전류는 흐르지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가공 지선의 내부에 </a:t>
            </a:r>
            <a:r>
              <a:rPr lang="ko-KR" altLang="en-US" dirty="0" err="1"/>
              <a:t>광파이버</a:t>
            </a:r>
            <a:r>
              <a:rPr lang="ko-KR" altLang="en-US" dirty="0"/>
              <a:t> 케이블을 넣어 </a:t>
            </a:r>
            <a:r>
              <a:rPr lang="ko-KR" altLang="en-US" dirty="0" err="1"/>
              <a:t>광파이버</a:t>
            </a:r>
            <a:r>
              <a:rPr lang="ko-KR" altLang="en-US" dirty="0"/>
              <a:t> 복합 가공 지선</a:t>
            </a:r>
            <a:r>
              <a:rPr lang="en-US" altLang="ko-KR" dirty="0"/>
              <a:t>(OPGW)</a:t>
            </a:r>
            <a:r>
              <a:rPr lang="ko-KR" altLang="en-US" dirty="0"/>
              <a:t>이 많이 사용되고 있다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4012" y="3090445"/>
            <a:ext cx="610135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전력선은 </a:t>
            </a:r>
            <a:r>
              <a:rPr lang="ko-KR" altLang="en-US" dirty="0"/>
              <a:t>가공 송전 선로에서 나선을 가장 많이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아래쪽 8"/>
          <p:cNvSpPr/>
          <p:nvPr/>
        </p:nvSpPr>
        <p:spPr>
          <a:xfrm>
            <a:off x="3584687" y="3663779"/>
            <a:ext cx="364461" cy="64935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52939" y="4518768"/>
            <a:ext cx="4943061" cy="20010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전력선의 구비조건</a:t>
            </a:r>
            <a:endParaRPr lang="en-US" altLang="ko-KR" sz="20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도전율이 높을 것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기계적 강도가 </a:t>
            </a:r>
            <a:r>
              <a:rPr lang="ko-KR" altLang="en-US" dirty="0" err="1"/>
              <a:t>클것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유연성과 내구성이 있을 것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가격이 저렴할 석</a:t>
            </a:r>
            <a:r>
              <a:rPr lang="en-US" altLang="ko-KR" dirty="0"/>
              <a:t>(</a:t>
            </a:r>
            <a:r>
              <a:rPr lang="ko-KR" altLang="en-US" dirty="0"/>
              <a:t>경제성 구비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시공 및 보수하기 쉬울 것</a:t>
            </a:r>
          </a:p>
        </p:txBody>
      </p:sp>
      <p:sp>
        <p:nvSpPr>
          <p:cNvPr id="13" name="화살표: 오른쪽 12"/>
          <p:cNvSpPr/>
          <p:nvPr/>
        </p:nvSpPr>
        <p:spPr>
          <a:xfrm>
            <a:off x="6453808" y="5347028"/>
            <a:ext cx="795131" cy="3445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719365" y="4518768"/>
            <a:ext cx="3922643" cy="20010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도체수에</a:t>
            </a:r>
            <a:r>
              <a:rPr lang="ko-KR" altLang="en-US" sz="2000" b="1" dirty="0"/>
              <a:t> 따른 분류</a:t>
            </a:r>
            <a:endParaRPr lang="en-US" altLang="ko-KR" sz="2000" b="1" dirty="0"/>
          </a:p>
          <a:p>
            <a:pPr marL="457200" indent="-457200" algn="ctr">
              <a:buFont typeface="+mj-ea"/>
              <a:buAutoNum type="circleNumDbPlain"/>
            </a:pPr>
            <a:endParaRPr lang="en-US" altLang="ko-KR" sz="2000" b="1" dirty="0"/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dirty="0" err="1"/>
              <a:t>단도체</a:t>
            </a:r>
            <a:endParaRPr lang="en-US" altLang="ko-KR" dirty="0"/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dirty="0" err="1"/>
              <a:t>복도체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205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r="155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애자 장치 </a:t>
            </a:r>
          </a:p>
        </p:txBody>
      </p:sp>
      <p:sp>
        <p:nvSpPr>
          <p:cNvPr id="49" name="Content Placeholder 9"/>
          <p:cNvSpPr>
            <a:spLocks noGrp="1"/>
          </p:cNvSpPr>
          <p:nvPr>
            <p:ph sz="quarter" idx="13"/>
          </p:nvPr>
        </p:nvSpPr>
        <p:spPr>
          <a:xfrm>
            <a:off x="8196408" y="2040835"/>
            <a:ext cx="3352128" cy="427382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애자장치의 목적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500" dirty="0"/>
              <a:t>전선 사이를 절연하고 지지하기 위해 사용</a:t>
            </a:r>
            <a:endParaRPr lang="en-US" sz="1500" dirty="0"/>
          </a:p>
          <a:p>
            <a:r>
              <a:rPr lang="ko-KR" altLang="en-US" dirty="0"/>
              <a:t>재질에 따른 분류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500" dirty="0"/>
              <a:t>주로 세라믹 자기를 사용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자기애자는 송전 선로에 사용</a:t>
            </a:r>
            <a:endParaRPr lang="en-US" sz="1500" dirty="0"/>
          </a:p>
          <a:p>
            <a:pPr marL="0" indent="0">
              <a:buNone/>
            </a:pPr>
            <a:r>
              <a:rPr lang="ko-KR" altLang="en-US" sz="1500" dirty="0" err="1"/>
              <a:t>유리애자는</a:t>
            </a:r>
            <a:r>
              <a:rPr lang="ko-KR" altLang="en-US" sz="1500" dirty="0"/>
              <a:t> 가격이 비쌈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폴리머 애자는 강도가 높지만 열에 약함</a:t>
            </a:r>
            <a:endParaRPr lang="en-US" altLang="ko-KR" sz="1500" dirty="0"/>
          </a:p>
          <a:p>
            <a:r>
              <a:rPr lang="ko-KR" altLang="en-US" dirty="0"/>
              <a:t>애자의 조건</a:t>
            </a:r>
            <a:endParaRPr lang="en-US" altLang="ko-KR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9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12" name="Picture 2" descr="전자기기이(가) 표시된 사진&#10;&#10;높은 신뢰도로 생성된 설명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풀볼이(가) 표시된 사진&#10;&#10;높은 신뢰도로 생성된 설명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전자기기이(가) 표시된 사진&#10;&#10;높은 신뢰도로 생성된 설명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내, 건물, 테이블, 벤치이(가) 표시된 사진&#10;&#10;높은 신뢰도로 생성된 설명"/>
          <p:cNvPicPr>
            <a:picLocks noChangeAspect="1"/>
          </p:cNvPicPr>
          <p:nvPr/>
        </p:nvPicPr>
        <p:blipFill rotWithShape="1">
          <a:blip r:embed="rId4">
            <a:alphaModFix amt="2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 descr="풀볼이(가) 표시된 사진&#10;&#10;높은 신뢰도로 생성된 설명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4136" y="-793059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지중 송전 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7590" y="2319130"/>
            <a:ext cx="32255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Bernard MT Condensed" panose="02050806060905020404" pitchFamily="18" charset="0"/>
              </a:rPr>
              <a:t>지중 케이블의 도입 배경</a:t>
            </a: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Bernard MT Condensed" panose="02050806060905020404" pitchFamily="18" charset="0"/>
              </a:rPr>
              <a:t>지중 케이블의 구조</a:t>
            </a: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Bernard MT Condensed" panose="02050806060905020404" pitchFamily="18" charset="0"/>
              </a:rPr>
              <a:t>지중 케이블의 종류</a:t>
            </a: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Bernard MT Condensed" panose="02050806060905020404" pitchFamily="18" charset="0"/>
            </a:endParaRPr>
          </a:p>
          <a:p>
            <a:endParaRPr lang="ko-KR" altLang="en-US" sz="2000" b="1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21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103</TotalTime>
  <Words>270</Words>
  <Application>Microsoft Office PowerPoint</Application>
  <PresentationFormat>사용자 지정</PresentationFormat>
  <Paragraphs>80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물방울</vt:lpstr>
      <vt:lpstr>송전 실무</vt:lpstr>
      <vt:lpstr>목차</vt:lpstr>
      <vt:lpstr>1. 송전 시스템이란?</vt:lpstr>
      <vt:lpstr>2. 송전시스템의 종류</vt:lpstr>
      <vt:lpstr>가공 송전 시스템</vt:lpstr>
      <vt:lpstr>철탑</vt:lpstr>
      <vt:lpstr>전력선과 가공지선</vt:lpstr>
      <vt:lpstr>애자 장치 </vt:lpstr>
      <vt:lpstr>지중 송전 시스템</vt:lpstr>
      <vt:lpstr>지중 케이블의 도입 배경</vt:lpstr>
      <vt:lpstr>지중 케이블의 구조</vt:lpstr>
      <vt:lpstr>절연 케이블의 종류</vt:lpstr>
      <vt:lpstr>끝!!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송전 실무</dc:title>
  <dc:creator>강현욱</dc:creator>
  <cp:lastModifiedBy>전기1</cp:lastModifiedBy>
  <cp:revision>13</cp:revision>
  <dcterms:created xsi:type="dcterms:W3CDTF">2017-05-18T00:26:52Z</dcterms:created>
  <dcterms:modified xsi:type="dcterms:W3CDTF">2017-05-18T02:33:02Z</dcterms:modified>
</cp:coreProperties>
</file>